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5" r:id="rId3"/>
    <p:sldId id="270" r:id="rId4"/>
    <p:sldId id="286" r:id="rId5"/>
    <p:sldId id="287" r:id="rId6"/>
    <p:sldId id="289" r:id="rId7"/>
    <p:sldId id="290" r:id="rId8"/>
    <p:sldId id="299" r:id="rId9"/>
    <p:sldId id="272" r:id="rId10"/>
    <p:sldId id="292" r:id="rId11"/>
    <p:sldId id="288" r:id="rId12"/>
    <p:sldId id="291" r:id="rId13"/>
    <p:sldId id="300" r:id="rId14"/>
    <p:sldId id="295" r:id="rId15"/>
    <p:sldId id="293" r:id="rId16"/>
    <p:sldId id="294" r:id="rId17"/>
    <p:sldId id="296" r:id="rId18"/>
    <p:sldId id="297" r:id="rId19"/>
    <p:sldId id="298" r:id="rId20"/>
    <p:sldId id="280" r:id="rId21"/>
    <p:sldId id="279" r:id="rId22"/>
  </p:sldIdLst>
  <p:sldSz cx="9144000" cy="5143500" type="screen16x9"/>
  <p:notesSz cx="6858000" cy="9144000"/>
  <p:embeddedFontLst>
    <p:embeddedFont>
      <p:font typeface="Varela" panose="020B0604020202020204" charset="0"/>
      <p:regular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B3E44D6-5453-4BB0-9F2D-CC1CB05C35D6}">
  <a:tblStyle styleId="{BB3E44D6-5453-4BB0-9F2D-CC1CB05C35D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don’t know or understand these overlays. I doubt they have much effect on the neighborhood.</a:t>
            </a:r>
          </a:p>
        </p:txBody>
      </p:sp>
    </p:spTree>
    <p:extLst>
      <p:ext uri="{BB962C8B-B14F-4D97-AF65-F5344CB8AC3E}">
        <p14:creationId xmlns:p14="http://schemas.microsoft.com/office/powerpoint/2010/main" val="237002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don’t know or understand these overlays. I doubt they have much effect on the neighborhood.</a:t>
            </a:r>
          </a:p>
        </p:txBody>
      </p:sp>
    </p:spTree>
    <p:extLst>
      <p:ext uri="{BB962C8B-B14F-4D97-AF65-F5344CB8AC3E}">
        <p14:creationId xmlns:p14="http://schemas.microsoft.com/office/powerpoint/2010/main" val="334802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362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856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418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860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 hasCustomPrompt="1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en-US" dirty="0"/>
              <a:t>Concentrating Poverty via the Low-Income Housing Tax Credit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199" y="838200"/>
            <a:ext cx="3858491" cy="77637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199" y="810491"/>
            <a:ext cx="3816927" cy="804084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7" y="1711200"/>
            <a:ext cx="2276399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09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7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tm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Assessing the Low-Income Housing Tax Credit Using Machine Learning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4523225"/>
            <a:ext cx="3778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ct val="78571"/>
            </a:pPr>
            <a:r>
              <a:rPr lang="en-US" dirty="0">
                <a:solidFill>
                  <a:schemeClr val="bg1"/>
                </a:solidFill>
              </a:rPr>
              <a:t>David Grubman</a:t>
            </a:r>
          </a:p>
          <a:p>
            <a:pPr lvl="0">
              <a:buClr>
                <a:schemeClr val="dk1"/>
              </a:buClr>
              <a:buSzPct val="78571"/>
            </a:pPr>
            <a:r>
              <a:rPr lang="en-US" dirty="0">
                <a:solidFill>
                  <a:schemeClr val="bg1"/>
                </a:solidFill>
              </a:rPr>
              <a:t>General Assembly Data Science Spring 2017</a:t>
            </a:r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Approach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715122"/>
            <a:ext cx="3274291" cy="2958528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Linear Regression in </a:t>
            </a:r>
            <a:r>
              <a:rPr lang="en-US" dirty="0" err="1"/>
              <a:t>sklearn</a:t>
            </a: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Optimize for R-squared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Test for MSE and P-Values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Cross validate with K-folds technique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Attempts at Lasso and Ridge, but not entirely necessary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553" y="941894"/>
            <a:ext cx="5205447" cy="260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10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97222" y="231171"/>
            <a:ext cx="3451233" cy="78470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Model Run and Results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99923" y="1015875"/>
            <a:ext cx="4762200" cy="18797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For the nation overall, R-square of </a:t>
            </a:r>
            <a:r>
              <a:rPr lang="en-US" b="1" dirty="0"/>
              <a:t>86%</a:t>
            </a:r>
          </a:p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Cross validation produced the same R-Squared</a:t>
            </a:r>
            <a:endParaRPr lang="en" dirty="0"/>
          </a:p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Final </a:t>
            </a:r>
            <a:r>
              <a:rPr lang="en" dirty="0"/>
              <a:t>Predic</a:t>
            </a:r>
            <a:r>
              <a:rPr lang="en-US" dirty="0"/>
              <a:t>tor variables: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i="1" dirty="0"/>
              <a:t> 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Income in 2010, Number of Low-Income Units, Targeted Population, and Difficult Development Area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90735" y="3199849"/>
            <a:ext cx="6372818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~~~~~Linear Model Metrics~~~~~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 Values: [ 0.          0.40916979  0.05365917  0.20943458]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Coefficients: [   0.96592574   -1.70825366   57.12010828 -180.70513562]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y-intercept: 1427.14184909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R-Squared: 0.865103832571</a:t>
            </a:r>
          </a:p>
        </p:txBody>
      </p:sp>
    </p:spTree>
    <p:extLst>
      <p:ext uri="{BB962C8B-B14F-4D97-AF65-F5344CB8AC3E}">
        <p14:creationId xmlns:p14="http://schemas.microsoft.com/office/powerpoint/2010/main" val="23224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Residuals</a:t>
            </a:r>
            <a:endParaRPr lang="en" sz="3000" dirty="0"/>
          </a:p>
        </p:txBody>
      </p:sp>
      <p:sp>
        <p:nvSpPr>
          <p:cNvPr id="79" name="Shape 79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Normally distributed residuals for predicted data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266" y="1061453"/>
            <a:ext cx="4953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54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Best Variables</a:t>
            </a:r>
            <a:endParaRPr lang="en" sz="3000" dirty="0"/>
          </a:p>
        </p:txBody>
      </p:sp>
      <p:sp>
        <p:nvSpPr>
          <p:cNvPr id="79" name="Shape 79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 best prediction on income in 2014, is income in 2010. Obvious, yes.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But interesting that a family project and a senior project has a meaningful coefficient….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4" y="573742"/>
            <a:ext cx="4478823" cy="4007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740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Prediction v Actual</a:t>
            </a:r>
            <a:endParaRPr lang="en" sz="3000" dirty="0"/>
          </a:p>
        </p:txBody>
      </p:sp>
      <p:sp>
        <p:nvSpPr>
          <p:cNvPr id="79" name="Shape 79"/>
          <p:cNvSpPr txBox="1">
            <a:spLocks noGrp="1"/>
          </p:cNvSpPr>
          <p:nvPr>
            <p:ph type="subTitle" idx="4294967295"/>
          </p:nvPr>
        </p:nvSpPr>
        <p:spPr>
          <a:xfrm>
            <a:off x="457200" y="2135625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Not bad!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27" y="1095405"/>
            <a:ext cx="4969433" cy="3230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442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58000" y="612648"/>
            <a:ext cx="0" cy="3822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515503"/>
              </p:ext>
            </p:extLst>
          </p:nvPr>
        </p:nvGraphicFramePr>
        <p:xfrm>
          <a:off x="2285302" y="441579"/>
          <a:ext cx="5595937" cy="501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Worksheet" r:id="rId3" imgW="5595915" imgH="5012381" progId="Excel.Sheet.12">
                  <p:embed/>
                </p:oleObj>
              </mc:Choice>
              <mc:Fallback>
                <p:oleObj name="Worksheet" r:id="rId3" imgW="5595915" imgH="50123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5302" y="441579"/>
                        <a:ext cx="5595937" cy="5011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246201" y="585216"/>
            <a:ext cx="305874" cy="3822192"/>
            <a:chOff x="7246201" y="585216"/>
            <a:chExt cx="305874" cy="3822192"/>
          </a:xfrm>
        </p:grpSpPr>
        <p:grpSp>
          <p:nvGrpSpPr>
            <p:cNvPr id="13" name="Shape 411"/>
            <p:cNvGrpSpPr/>
            <p:nvPr/>
          </p:nvGrpSpPr>
          <p:grpSpPr>
            <a:xfrm>
              <a:off x="7246201" y="585216"/>
              <a:ext cx="305854" cy="305854"/>
              <a:chOff x="1278900" y="2333250"/>
              <a:chExt cx="381175" cy="381175"/>
            </a:xfrm>
          </p:grpSpPr>
          <p:sp>
            <p:nvSpPr>
              <p:cNvPr id="19" name="Shape 412"/>
              <p:cNvSpPr/>
              <p:nvPr/>
            </p:nvSpPr>
            <p:spPr>
              <a:xfrm>
                <a:off x="1278900" y="2333250"/>
                <a:ext cx="381175" cy="381175"/>
              </a:xfrm>
              <a:custGeom>
                <a:avLst/>
                <a:gdLst/>
                <a:ahLst/>
                <a:cxnLst/>
                <a:rect l="0" t="0" r="0" b="0"/>
                <a:pathLst>
                  <a:path w="15247" h="15247" fill="none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413"/>
              <p:cNvSpPr/>
              <p:nvPr/>
            </p:nvSpPr>
            <p:spPr>
              <a:xfrm>
                <a:off x="1525475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414"/>
              <p:cNvSpPr/>
              <p:nvPr/>
            </p:nvSpPr>
            <p:spPr>
              <a:xfrm>
                <a:off x="1369600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" name="Shape 415"/>
              <p:cNvSpPr/>
              <p:nvPr/>
            </p:nvSpPr>
            <p:spPr>
              <a:xfrm>
                <a:off x="1369600" y="2604200"/>
                <a:ext cx="199750" cy="40825"/>
              </a:xfrm>
              <a:custGeom>
                <a:avLst/>
                <a:gdLst/>
                <a:ahLst/>
                <a:cxnLst/>
                <a:rect l="0" t="0" r="0" b="0"/>
                <a:pathLst>
                  <a:path w="7990" h="1633" fill="none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" name="Shape 416"/>
            <p:cNvGrpSpPr/>
            <p:nvPr/>
          </p:nvGrpSpPr>
          <p:grpSpPr>
            <a:xfrm>
              <a:off x="7246201" y="4101554"/>
              <a:ext cx="305874" cy="305854"/>
              <a:chOff x="1951075" y="2333250"/>
              <a:chExt cx="381200" cy="381175"/>
            </a:xfrm>
          </p:grpSpPr>
          <p:sp>
            <p:nvSpPr>
              <p:cNvPr id="15" name="Shape 417"/>
              <p:cNvSpPr/>
              <p:nvPr/>
            </p:nvSpPr>
            <p:spPr>
              <a:xfrm>
                <a:off x="1951075" y="2333250"/>
                <a:ext cx="381200" cy="381175"/>
              </a:xfrm>
              <a:custGeom>
                <a:avLst/>
                <a:gdLst/>
                <a:ahLst/>
                <a:cxnLst/>
                <a:rect l="0" t="0" r="0" b="0"/>
                <a:pathLst>
                  <a:path w="15248" h="15247" fill="none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5" y="49"/>
                    </a:lnTo>
                    <a:lnTo>
                      <a:pt x="6455" y="98"/>
                    </a:lnTo>
                    <a:lnTo>
                      <a:pt x="6090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70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2" y="2241"/>
                    </a:lnTo>
                    <a:lnTo>
                      <a:pt x="1974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4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50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50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4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4" y="12738"/>
                    </a:lnTo>
                    <a:lnTo>
                      <a:pt x="2242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70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90" y="15100"/>
                    </a:lnTo>
                    <a:lnTo>
                      <a:pt x="6455" y="15149"/>
                    </a:lnTo>
                    <a:lnTo>
                      <a:pt x="6845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1" y="13517"/>
                    </a:lnTo>
                    <a:lnTo>
                      <a:pt x="12739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2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4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4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2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9" y="1973"/>
                    </a:lnTo>
                    <a:lnTo>
                      <a:pt x="12471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418"/>
              <p:cNvSpPr/>
              <p:nvPr/>
            </p:nvSpPr>
            <p:spPr>
              <a:xfrm>
                <a:off x="2197675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419"/>
              <p:cNvSpPr/>
              <p:nvPr/>
            </p:nvSpPr>
            <p:spPr>
              <a:xfrm>
                <a:off x="2041800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8" name="Shape 420"/>
              <p:cNvSpPr/>
              <p:nvPr/>
            </p:nvSpPr>
            <p:spPr>
              <a:xfrm>
                <a:off x="2041800" y="2584100"/>
                <a:ext cx="199750" cy="41425"/>
              </a:xfrm>
              <a:custGeom>
                <a:avLst/>
                <a:gdLst/>
                <a:ahLst/>
                <a:cxnLst/>
                <a:rect l="0" t="0" r="0" b="0"/>
                <a:pathLst>
                  <a:path w="7990" h="1657" fill="none" extrusionOk="0">
                    <a:moveTo>
                      <a:pt x="1" y="1657"/>
                    </a:moveTo>
                    <a:lnTo>
                      <a:pt x="1" y="1657"/>
                    </a:lnTo>
                    <a:lnTo>
                      <a:pt x="415" y="1291"/>
                    </a:lnTo>
                    <a:lnTo>
                      <a:pt x="853" y="950"/>
                    </a:lnTo>
                    <a:lnTo>
                      <a:pt x="1340" y="683"/>
                    </a:lnTo>
                    <a:lnTo>
                      <a:pt x="1827" y="439"/>
                    </a:lnTo>
                    <a:lnTo>
                      <a:pt x="2363" y="244"/>
                    </a:lnTo>
                    <a:lnTo>
                      <a:pt x="2875" y="122"/>
                    </a:lnTo>
                    <a:lnTo>
                      <a:pt x="3435" y="49"/>
                    </a:lnTo>
                    <a:lnTo>
                      <a:pt x="3995" y="1"/>
                    </a:lnTo>
                    <a:lnTo>
                      <a:pt x="3995" y="1"/>
                    </a:lnTo>
                    <a:lnTo>
                      <a:pt x="4555" y="49"/>
                    </a:lnTo>
                    <a:lnTo>
                      <a:pt x="5115" y="122"/>
                    </a:lnTo>
                    <a:lnTo>
                      <a:pt x="5627" y="244"/>
                    </a:lnTo>
                    <a:lnTo>
                      <a:pt x="6163" y="439"/>
                    </a:lnTo>
                    <a:lnTo>
                      <a:pt x="6650" y="683"/>
                    </a:lnTo>
                    <a:lnTo>
                      <a:pt x="7137" y="950"/>
                    </a:lnTo>
                    <a:lnTo>
                      <a:pt x="7575" y="1291"/>
                    </a:lnTo>
                    <a:lnTo>
                      <a:pt x="7989" y="1657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3" name="Shape 78"/>
          <p:cNvSpPr txBox="1">
            <a:spLocks/>
          </p:cNvSpPr>
          <p:nvPr/>
        </p:nvSpPr>
        <p:spPr>
          <a:xfrm>
            <a:off x="137160" y="891070"/>
            <a:ext cx="1818958" cy="27665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chemeClr val="bg2"/>
                </a:solidFill>
              </a:rPr>
              <a:t>Nationwide Prediction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No Target Population or Difficult Development Area</a:t>
            </a:r>
          </a:p>
        </p:txBody>
      </p:sp>
    </p:spTree>
    <p:extLst>
      <p:ext uri="{BB962C8B-B14F-4D97-AF65-F5344CB8AC3E}">
        <p14:creationId xmlns:p14="http://schemas.microsoft.com/office/powerpoint/2010/main" val="2163322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562276"/>
              </p:ext>
            </p:extLst>
          </p:nvPr>
        </p:nvGraphicFramePr>
        <p:xfrm>
          <a:off x="1956118" y="450723"/>
          <a:ext cx="5595937" cy="501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Worksheet" r:id="rId3" imgW="5595915" imgH="5012381" progId="Excel.Sheet.12">
                  <p:embed/>
                </p:oleObj>
              </mc:Choice>
              <mc:Fallback>
                <p:oleObj name="Worksheet" r:id="rId3" imgW="5595915" imgH="50123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6118" y="450723"/>
                        <a:ext cx="5595937" cy="5011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6535558" y="585216"/>
            <a:ext cx="0" cy="3822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246201" y="585216"/>
            <a:ext cx="305874" cy="3822192"/>
            <a:chOff x="7246201" y="585216"/>
            <a:chExt cx="305874" cy="3822192"/>
          </a:xfrm>
        </p:grpSpPr>
        <p:grpSp>
          <p:nvGrpSpPr>
            <p:cNvPr id="10" name="Shape 411"/>
            <p:cNvGrpSpPr/>
            <p:nvPr/>
          </p:nvGrpSpPr>
          <p:grpSpPr>
            <a:xfrm>
              <a:off x="7246201" y="585216"/>
              <a:ext cx="305854" cy="305854"/>
              <a:chOff x="1278900" y="2333250"/>
              <a:chExt cx="381175" cy="381175"/>
            </a:xfrm>
          </p:grpSpPr>
          <p:sp>
            <p:nvSpPr>
              <p:cNvPr id="11" name="Shape 412"/>
              <p:cNvSpPr/>
              <p:nvPr/>
            </p:nvSpPr>
            <p:spPr>
              <a:xfrm>
                <a:off x="1278900" y="2333250"/>
                <a:ext cx="381175" cy="381175"/>
              </a:xfrm>
              <a:custGeom>
                <a:avLst/>
                <a:gdLst/>
                <a:ahLst/>
                <a:cxnLst/>
                <a:rect l="0" t="0" r="0" b="0"/>
                <a:pathLst>
                  <a:path w="15247" h="15247" fill="none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" name="Shape 413"/>
              <p:cNvSpPr/>
              <p:nvPr/>
            </p:nvSpPr>
            <p:spPr>
              <a:xfrm>
                <a:off x="1525475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414"/>
              <p:cNvSpPr/>
              <p:nvPr/>
            </p:nvSpPr>
            <p:spPr>
              <a:xfrm>
                <a:off x="1369600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415"/>
              <p:cNvSpPr/>
              <p:nvPr/>
            </p:nvSpPr>
            <p:spPr>
              <a:xfrm>
                <a:off x="1369600" y="2604200"/>
                <a:ext cx="199750" cy="40825"/>
              </a:xfrm>
              <a:custGeom>
                <a:avLst/>
                <a:gdLst/>
                <a:ahLst/>
                <a:cxnLst/>
                <a:rect l="0" t="0" r="0" b="0"/>
                <a:pathLst>
                  <a:path w="7990" h="1633" fill="none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" name="Shape 416"/>
            <p:cNvGrpSpPr/>
            <p:nvPr/>
          </p:nvGrpSpPr>
          <p:grpSpPr>
            <a:xfrm>
              <a:off x="7246201" y="4101554"/>
              <a:ext cx="305874" cy="305854"/>
              <a:chOff x="1951075" y="2333250"/>
              <a:chExt cx="381200" cy="381175"/>
            </a:xfrm>
          </p:grpSpPr>
          <p:sp>
            <p:nvSpPr>
              <p:cNvPr id="16" name="Shape 417"/>
              <p:cNvSpPr/>
              <p:nvPr/>
            </p:nvSpPr>
            <p:spPr>
              <a:xfrm>
                <a:off x="1951075" y="2333250"/>
                <a:ext cx="381200" cy="381175"/>
              </a:xfrm>
              <a:custGeom>
                <a:avLst/>
                <a:gdLst/>
                <a:ahLst/>
                <a:cxnLst/>
                <a:rect l="0" t="0" r="0" b="0"/>
                <a:pathLst>
                  <a:path w="15248" h="15247" fill="none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5" y="49"/>
                    </a:lnTo>
                    <a:lnTo>
                      <a:pt x="6455" y="98"/>
                    </a:lnTo>
                    <a:lnTo>
                      <a:pt x="6090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70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2" y="2241"/>
                    </a:lnTo>
                    <a:lnTo>
                      <a:pt x="1974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4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50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50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4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4" y="12738"/>
                    </a:lnTo>
                    <a:lnTo>
                      <a:pt x="2242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70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90" y="15100"/>
                    </a:lnTo>
                    <a:lnTo>
                      <a:pt x="6455" y="15149"/>
                    </a:lnTo>
                    <a:lnTo>
                      <a:pt x="6845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1" y="13517"/>
                    </a:lnTo>
                    <a:lnTo>
                      <a:pt x="12739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2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4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4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2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9" y="1973"/>
                    </a:lnTo>
                    <a:lnTo>
                      <a:pt x="12471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418"/>
              <p:cNvSpPr/>
              <p:nvPr/>
            </p:nvSpPr>
            <p:spPr>
              <a:xfrm>
                <a:off x="2197675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419"/>
              <p:cNvSpPr/>
              <p:nvPr/>
            </p:nvSpPr>
            <p:spPr>
              <a:xfrm>
                <a:off x="2041800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9" name="Shape 420"/>
              <p:cNvSpPr/>
              <p:nvPr/>
            </p:nvSpPr>
            <p:spPr>
              <a:xfrm>
                <a:off x="2041800" y="2584100"/>
                <a:ext cx="199750" cy="41425"/>
              </a:xfrm>
              <a:custGeom>
                <a:avLst/>
                <a:gdLst/>
                <a:ahLst/>
                <a:cxnLst/>
                <a:rect l="0" t="0" r="0" b="0"/>
                <a:pathLst>
                  <a:path w="7990" h="1657" fill="none" extrusionOk="0">
                    <a:moveTo>
                      <a:pt x="1" y="1657"/>
                    </a:moveTo>
                    <a:lnTo>
                      <a:pt x="1" y="1657"/>
                    </a:lnTo>
                    <a:lnTo>
                      <a:pt x="415" y="1291"/>
                    </a:lnTo>
                    <a:lnTo>
                      <a:pt x="853" y="950"/>
                    </a:lnTo>
                    <a:lnTo>
                      <a:pt x="1340" y="683"/>
                    </a:lnTo>
                    <a:lnTo>
                      <a:pt x="1827" y="439"/>
                    </a:lnTo>
                    <a:lnTo>
                      <a:pt x="2363" y="244"/>
                    </a:lnTo>
                    <a:lnTo>
                      <a:pt x="2875" y="122"/>
                    </a:lnTo>
                    <a:lnTo>
                      <a:pt x="3435" y="49"/>
                    </a:lnTo>
                    <a:lnTo>
                      <a:pt x="3995" y="1"/>
                    </a:lnTo>
                    <a:lnTo>
                      <a:pt x="3995" y="1"/>
                    </a:lnTo>
                    <a:lnTo>
                      <a:pt x="4555" y="49"/>
                    </a:lnTo>
                    <a:lnTo>
                      <a:pt x="5115" y="122"/>
                    </a:lnTo>
                    <a:lnTo>
                      <a:pt x="5627" y="244"/>
                    </a:lnTo>
                    <a:lnTo>
                      <a:pt x="6163" y="439"/>
                    </a:lnTo>
                    <a:lnTo>
                      <a:pt x="6650" y="683"/>
                    </a:lnTo>
                    <a:lnTo>
                      <a:pt x="7137" y="950"/>
                    </a:lnTo>
                    <a:lnTo>
                      <a:pt x="7575" y="1291"/>
                    </a:lnTo>
                    <a:lnTo>
                      <a:pt x="7989" y="1657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1" name="Shape 78"/>
          <p:cNvSpPr txBox="1">
            <a:spLocks/>
          </p:cNvSpPr>
          <p:nvPr/>
        </p:nvSpPr>
        <p:spPr>
          <a:xfrm>
            <a:off x="96421" y="1146080"/>
            <a:ext cx="1818958" cy="18105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chemeClr val="bg2"/>
                </a:solidFill>
              </a:rPr>
              <a:t>Nationwide Prediction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Targeted Population</a:t>
            </a:r>
          </a:p>
        </p:txBody>
      </p:sp>
    </p:spTree>
    <p:extLst>
      <p:ext uri="{BB962C8B-B14F-4D97-AF65-F5344CB8AC3E}">
        <p14:creationId xmlns:p14="http://schemas.microsoft.com/office/powerpoint/2010/main" val="263345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4" y="216408"/>
            <a:ext cx="3858491" cy="776375"/>
          </a:xfrm>
        </p:spPr>
        <p:txBody>
          <a:bodyPr/>
          <a:lstStyle/>
          <a:p>
            <a:r>
              <a:rPr lang="en-US" dirty="0"/>
              <a:t>Results by State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10894" y="992783"/>
            <a:ext cx="7854697" cy="2655710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800" dirty="0"/>
              <a:t>~~~~~~RUNNING FOR NY ~~~~~~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&lt;bound method </a:t>
            </a:r>
            <a:r>
              <a:rPr lang="en-US" sz="800" dirty="0" err="1"/>
              <a:t>LinearRegression.get_params</a:t>
            </a:r>
            <a:r>
              <a:rPr lang="en-US" sz="800" dirty="0"/>
              <a:t> of </a:t>
            </a:r>
            <a:r>
              <a:rPr lang="en-US" sz="800" dirty="0" err="1"/>
              <a:t>LinearRegression</a:t>
            </a:r>
            <a:r>
              <a:rPr lang="en-US" sz="800" dirty="0"/>
              <a:t>(</a:t>
            </a:r>
            <a:r>
              <a:rPr lang="en-US" sz="800" dirty="0" err="1"/>
              <a:t>copy_X</a:t>
            </a:r>
            <a:r>
              <a:rPr lang="en-US" sz="800" dirty="0"/>
              <a:t>=True, </a:t>
            </a:r>
            <a:r>
              <a:rPr lang="en-US" sz="800" dirty="0" err="1"/>
              <a:t>fit_intercept</a:t>
            </a:r>
            <a:r>
              <a:rPr lang="en-US" sz="800" dirty="0"/>
              <a:t>=True, </a:t>
            </a:r>
            <a:r>
              <a:rPr lang="en-US" sz="800" dirty="0" err="1"/>
              <a:t>n_jobs</a:t>
            </a:r>
            <a:r>
              <a:rPr lang="en-US" sz="800" dirty="0"/>
              <a:t>=1, normalize=False)&gt;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[   0.98125875   -3.00640495  391.27344875  426.05064422]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R-squared 0.8923228691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MSE 14901269.8204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~~~~~~RUNNING FOR NM ~~~~~~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&lt;bound method </a:t>
            </a:r>
            <a:r>
              <a:rPr lang="en-US" sz="800" dirty="0" err="1"/>
              <a:t>LinearRegression.get_params</a:t>
            </a:r>
            <a:r>
              <a:rPr lang="en-US" sz="800" dirty="0"/>
              <a:t> of </a:t>
            </a:r>
            <a:r>
              <a:rPr lang="en-US" sz="800" dirty="0" err="1"/>
              <a:t>LinearRegression</a:t>
            </a:r>
            <a:r>
              <a:rPr lang="en-US" sz="800" dirty="0"/>
              <a:t>(</a:t>
            </a:r>
            <a:r>
              <a:rPr lang="en-US" sz="800" dirty="0" err="1"/>
              <a:t>copy_X</a:t>
            </a:r>
            <a:r>
              <a:rPr lang="en-US" sz="800" dirty="0"/>
              <a:t>=True, </a:t>
            </a:r>
            <a:r>
              <a:rPr lang="en-US" sz="800" dirty="0" err="1"/>
              <a:t>fit_intercept</a:t>
            </a:r>
            <a:r>
              <a:rPr lang="en-US" sz="800" dirty="0"/>
              <a:t>=True, </a:t>
            </a:r>
            <a:r>
              <a:rPr lang="en-US" sz="800" dirty="0" err="1"/>
              <a:t>n_jobs</a:t>
            </a:r>
            <a:r>
              <a:rPr lang="en-US" sz="800" dirty="0"/>
              <a:t>=1, normalize=False)&gt;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[  8.30867590e-01  -8.89398920e+00  -3.07435794e+03   0.00000000e+00]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R-squared 0.638055525286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MSE 12835158.2509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~~~~~~RUNNING FOR OH ~~~~~~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&lt;bound method </a:t>
            </a:r>
            <a:r>
              <a:rPr lang="en-US" sz="800" dirty="0" err="1"/>
              <a:t>LinearRegression.get_params</a:t>
            </a:r>
            <a:r>
              <a:rPr lang="en-US" sz="800" dirty="0"/>
              <a:t> of </a:t>
            </a:r>
            <a:r>
              <a:rPr lang="en-US" sz="800" dirty="0" err="1"/>
              <a:t>LinearRegression</a:t>
            </a:r>
            <a:r>
              <a:rPr lang="en-US" sz="800" dirty="0"/>
              <a:t>(</a:t>
            </a:r>
            <a:r>
              <a:rPr lang="en-US" sz="800" dirty="0" err="1"/>
              <a:t>copy_X</a:t>
            </a:r>
            <a:r>
              <a:rPr lang="en-US" sz="800" dirty="0"/>
              <a:t>=True, </a:t>
            </a:r>
            <a:r>
              <a:rPr lang="en-US" sz="800" dirty="0" err="1"/>
              <a:t>fit_intercept</a:t>
            </a:r>
            <a:r>
              <a:rPr lang="en-US" sz="800" dirty="0"/>
              <a:t>=True, </a:t>
            </a:r>
            <a:r>
              <a:rPr lang="en-US" sz="800" dirty="0" err="1"/>
              <a:t>n_jobs</a:t>
            </a:r>
            <a:r>
              <a:rPr lang="en-US" sz="800" dirty="0"/>
              <a:t>=1, normalize=False)&gt;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[   0.92278446   -4.79071584 -181.14698245    0.        ]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R-squared 0.783105539363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MSE 10128773.8414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17</a:t>
            </a:fld>
            <a:endParaRPr lang="en"/>
          </a:p>
        </p:txBody>
      </p:sp>
      <p:pic>
        <p:nvPicPr>
          <p:cNvPr id="8" name="Picture 7" descr="C:\Users\Dave\Documents\GitHub\LIHTC-Project-Distribution\State Predic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632" y="795528"/>
            <a:ext cx="4973496" cy="261992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4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More up-to-date income statistics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Time to test every polynomial or log transformation of the data for the best result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Pull additional data from Census: educational attainment, employment by industry, </a:t>
            </a:r>
            <a:r>
              <a:rPr lang="en-US" sz="1800" dirty="0" err="1"/>
              <a:t>ect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645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Create a web app for planners to test the viability of the proposed development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Understand how to best place low income housing developments and use a tool for advocacy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539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the Low-Income Housing Tax Credit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199" y="1711199"/>
            <a:ext cx="2299855" cy="3027055"/>
          </a:xfrm>
        </p:spPr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Created in 1986 under President Reagan to further the development of affordable housing (Section 42 of the 1986 Tax Reform Act).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Tax credits are exchanged on an open marketplace.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The allocation of tax credits is handled through each state agency, meaning the state decides which projects will be afforded tax credits.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The program allows for the leverage of private equity in previously underserved areas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bg1"/>
                </a:solidFill>
              </a:rPr>
              <a:t>2</a:t>
            </a:fld>
            <a:endParaRPr lang="en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0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dirty="0"/>
              <a:t>Presentation template by </a:t>
            </a:r>
            <a:r>
              <a:rPr lang="en" u="sng" dirty="0">
                <a:hlinkClick r:id="rId4"/>
              </a:rPr>
              <a:t>SlidesCarnival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HUDUser.org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US Census American Community Survey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Colleagues at Novogradac &amp; Company LLP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General Assembly DC!</a:t>
            </a:r>
            <a:endParaRPr lang="en" dirty="0">
              <a:hlinkClick r:id="rId5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271" name="Shape 271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You can find me at</a:t>
            </a:r>
          </a:p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David Grubman</a:t>
            </a:r>
          </a:p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drgrubman@gmail.com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 idx="4294967295"/>
          </p:nvPr>
        </p:nvSpPr>
        <p:spPr>
          <a:xfrm>
            <a:off x="2321225" y="1659550"/>
            <a:ext cx="4501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6000" dirty="0"/>
              <a:t>38,365 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4294967295"/>
          </p:nvPr>
        </p:nvSpPr>
        <p:spPr>
          <a:xfrm>
            <a:off x="2321225" y="2763854"/>
            <a:ext cx="45015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Low-Income Housing Tax Credit Properties placed in service since 1987 scattered nationwide</a:t>
            </a:r>
            <a:endParaRPr lang="en" dirty="0"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89709"/>
            <a:ext cx="3768437" cy="824866"/>
          </a:xfrm>
        </p:spPr>
        <p:txBody>
          <a:bodyPr/>
          <a:lstStyle/>
          <a:p>
            <a:r>
              <a:rPr lang="en-US" sz="3200" dirty="0"/>
              <a:t>Criticisms of the Program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/>
              <a:t>Too much power is concentrated at the state agency level.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70547" y="1711200"/>
            <a:ext cx="2597565" cy="2202432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The developments are contributing to the </a:t>
            </a:r>
            <a:r>
              <a:rPr lang="en-US" sz="2000" b="1" dirty="0"/>
              <a:t>concentration</a:t>
            </a:r>
            <a:r>
              <a:rPr lang="en-US" sz="2000" dirty="0"/>
              <a:t> of poverty.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96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984875"/>
            <a:ext cx="3643745" cy="2506470"/>
          </a:xfrm>
        </p:spPr>
        <p:txBody>
          <a:bodyPr/>
          <a:lstStyle/>
          <a:p>
            <a:r>
              <a:rPr lang="en-US" sz="2800" dirty="0"/>
              <a:t>Question:</a:t>
            </a:r>
            <a:br>
              <a:rPr lang="en-US" sz="2800" dirty="0"/>
            </a:br>
            <a:br>
              <a:rPr lang="en-US" sz="2800" dirty="0"/>
            </a:br>
            <a:br>
              <a:rPr lang="en-US" dirty="0"/>
            </a:br>
            <a:r>
              <a:rPr lang="en-US" dirty="0"/>
              <a:t>Does a LIHTC project have a negative impact on the neighborhood, in terms of income growth?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2" name="Rectangle 1"/>
          <p:cNvSpPr/>
          <p:nvPr/>
        </p:nvSpPr>
        <p:spPr>
          <a:xfrm>
            <a:off x="457199" y="38208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predict a change in income based on the characteristics of a low-income housing project?</a:t>
            </a:r>
          </a:p>
        </p:txBody>
      </p:sp>
    </p:spTree>
    <p:extLst>
      <p:ext uri="{BB962C8B-B14F-4D97-AF65-F5344CB8AC3E}">
        <p14:creationId xmlns:p14="http://schemas.microsoft.com/office/powerpoint/2010/main" val="396365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2" y="784566"/>
            <a:ext cx="3816927" cy="804084"/>
          </a:xfrm>
        </p:spPr>
        <p:txBody>
          <a:bodyPr/>
          <a:lstStyle/>
          <a:p>
            <a:r>
              <a:rPr lang="en-US" dirty="0"/>
              <a:t>Data and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332" y="1711200"/>
            <a:ext cx="4613132" cy="734475"/>
          </a:xfrm>
        </p:spPr>
        <p:txBody>
          <a:bodyPr/>
          <a:lstStyle/>
          <a:p>
            <a:pPr>
              <a:buNone/>
            </a:pPr>
            <a:r>
              <a:rPr lang="en-US" dirty="0"/>
              <a:t>Provided by Housing And Urban Development and is geocoded. My subset included only data from 2006-2014, and was about 10,000 properties.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42332" y="2445675"/>
            <a:ext cx="4982535" cy="2473075"/>
          </a:xfrm>
        </p:spPr>
        <p:txBody>
          <a:bodyPr/>
          <a:lstStyle/>
          <a:p>
            <a:pPr algn="just">
              <a:buNone/>
            </a:pPr>
            <a:r>
              <a:rPr lang="en-US" sz="800" dirty="0"/>
              <a:t>['FID', 'OBJECTID', 'HUD_ID', 'PROJECT', 'PROJ_ADD', 'PROJ_CTY', 'PROJ_ST', 'PROJ_ZIP', 'STATE_ID', 'CONTACT', 'COMPANY', 'CO_ADD', 'CO_CTY', 'CO_ST', 'CO_ZIP', 'CO_TEL', 'ALLOCAMT', 'N_UNITS', 'LI_UNITS', 'N_0BR', 'N_1BR', 'N_2BR', 'N_3BR', 'N_4BR', 'INC_CEIL', 'LOW_CEIL', 'CEILUNIT', 'YR_PIS', 'YR_ALLOC', 'NON_PROF', 'BASIS', 'BOND', 'MFF_RA', 'MFF_RA_ID', 'FMHA_514', 'RDNUM_514', 'FMHA_515', 'RDNUM_515', 'FMHA_538', 'RDNUM_538', 'HOME', 'HOME_AMT', 'HOME_IDISI', 'TCAP', 'TCAP_AMT', 'TCAP_IDISI', 'CDBG', 'CDBG_AMT', 'CDBG_IDISI', 'FHA', 'FHA_NUM', 'HOPEVI', 'HPVI_AMT', 'TCEP', 'TCEP_AMT', 'RENTASSIST', 'TRGT_POP', 'TRGT_FAM', 'TRGT_ELD', 'TRGT_DIS', 'TRGT_HML', 'TRGT_OTHER', 'TRGT_SPC', 'TYPE', 'CREDIT', 'N_UNITSR', 'LI_UNITR', 'DDA', 'QCT', 'NONPROG', 'DATANOTE', 'METRO_TRAC', 'STATE2KX', 'CNTY_NM2KX', 'CNTY2KX', 'TRACT2KX', 'BG2KX', 'BLOCK2KX', 'CURCNTY_NM', 'CURCNTY', 'CURCOSUB', 'CURCOSUB_N', 'PLACE2KX', 'PLACE_NM2K', 'PLACE_CC2K', 'PLACE_INC2', 'MSA_NM', 'CBSA_NM', 'NECTA', 'NECTA_NM', 'METRO', 'MICRO', 'FCD_FIPS91', 'HLC', 'DPV', 'DPVRC', 'STD_ADDR', 'URB_OUT', 'STD_CITY', 'STD_ST', 'STD_ZIP5', 'STD_ZIP9', 'ZIP_CLASS', 'ZCTA2KX', 'DPBC', 'DPBC_CKSUM', 'STD_ZIP11', 'ADDR_TYPE', 'APT_NO', 'APT_TYPE', 'C1PGRC', 'C1PPRB', 'C1PDRC', 'C1PSRC', 'C1PARC', 'C1PRC9', 'MSGUSPS', 'LAT', 'LON', 'RC2KX', 'STM2KX', 'LVL2KX', 'UR', 'MSG2KX', 'COUNTY_LEV', 'PLACE_LEVE', 'TRACT_LEVE', 'BLKGRP_LEV', 'MSA', 'CBSA']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595" y="246888"/>
            <a:ext cx="3187612" cy="2044144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320" y="2471993"/>
            <a:ext cx="3430915" cy="22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2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715122"/>
            <a:ext cx="3172691" cy="3203628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American Community Survey 5-Year Estimates are only available at Tract level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Used an API to append Census Data at the Tract Level.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08" y="1614575"/>
            <a:ext cx="4626864" cy="19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188" y="427950"/>
            <a:ext cx="3816927" cy="804084"/>
          </a:xfrm>
        </p:spPr>
        <p:txBody>
          <a:bodyPr/>
          <a:lstStyle/>
          <a:p>
            <a:r>
              <a:rPr lang="en-US" dirty="0"/>
              <a:t>Data and Visualization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066" y="1156372"/>
            <a:ext cx="4015062" cy="359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1200"/>
            <a:ext cx="3319272" cy="2805936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Model insight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Comparing 2010 and 2014 income, stratified by Targeted Population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9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 idx="4294967295"/>
          </p:nvPr>
        </p:nvSpPr>
        <p:spPr>
          <a:xfrm>
            <a:off x="457200" y="337769"/>
            <a:ext cx="2175164" cy="4323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Model Approach</a:t>
            </a:r>
            <a:endParaRPr lang="en" dirty="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cxnSp>
        <p:nvCxnSpPr>
          <p:cNvPr id="204" name="Shape 204"/>
          <p:cNvCxnSpPr/>
          <p:nvPr/>
        </p:nvCxnSpPr>
        <p:spPr>
          <a:xfrm rot="10800000">
            <a:off x="159877" y="1614575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5" name="Shape 205"/>
          <p:cNvSpPr/>
          <p:nvPr/>
        </p:nvSpPr>
        <p:spPr>
          <a:xfrm>
            <a:off x="5546257" y="1561565"/>
            <a:ext cx="97035" cy="106017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7711233" y="1570936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757651" y="1396731"/>
            <a:ext cx="1588047" cy="2004079"/>
            <a:chOff x="1549599" y="2266949"/>
            <a:chExt cx="1588047" cy="2004079"/>
          </a:xfrm>
        </p:grpSpPr>
        <p:sp>
          <p:nvSpPr>
            <p:cNvPr id="206" name="Shape 206"/>
            <p:cNvSpPr/>
            <p:nvPr/>
          </p:nvSpPr>
          <p:spPr>
            <a:xfrm>
              <a:off x="2285800" y="2450397"/>
              <a:ext cx="90300" cy="903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549599" y="2266949"/>
              <a:ext cx="1588047" cy="2004079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dirty="0">
                  <a:solidFill>
                    <a:srgbClr val="FFFFFF"/>
                  </a:solidFill>
                  <a:latin typeface="Varela"/>
                  <a:ea typeface="Varela"/>
                  <a:cs typeface="Varela"/>
                  <a:sym typeface="Varela"/>
                </a:rPr>
                <a:t>Mine, clean, and visualize data from Housing and Urban Development.</a:t>
              </a:r>
              <a:endParaRPr lang="en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</p:grpSp>
      <p:sp>
        <p:nvSpPr>
          <p:cNvPr id="209" name="Shape 209"/>
          <p:cNvSpPr/>
          <p:nvPr/>
        </p:nvSpPr>
        <p:spPr>
          <a:xfrm>
            <a:off x="6975033" y="1399733"/>
            <a:ext cx="1562700" cy="200407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Run through dummy projects nationwide and by state to interpret results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813424" y="1395711"/>
            <a:ext cx="1562700" cy="200407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-US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Run and test linear regression model. Substitute variables as necessary and 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8960" y="1395710"/>
            <a:ext cx="1588047" cy="2004079"/>
            <a:chOff x="1549599" y="2266949"/>
            <a:chExt cx="1588047" cy="2004079"/>
          </a:xfrm>
        </p:grpSpPr>
        <p:sp>
          <p:nvSpPr>
            <p:cNvPr id="13" name="Shape 206"/>
            <p:cNvSpPr/>
            <p:nvPr/>
          </p:nvSpPr>
          <p:spPr>
            <a:xfrm>
              <a:off x="2285800" y="2450397"/>
              <a:ext cx="90300" cy="903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08"/>
            <p:cNvSpPr/>
            <p:nvPr/>
          </p:nvSpPr>
          <p:spPr>
            <a:xfrm>
              <a:off x="1549599" y="2266949"/>
              <a:ext cx="1588047" cy="2004079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dirty="0">
                  <a:solidFill>
                    <a:srgbClr val="FFFFFF"/>
                  </a:solidFill>
                  <a:latin typeface="Varela"/>
                  <a:ea typeface="Varela"/>
                  <a:cs typeface="Varela"/>
                  <a:sym typeface="Varela"/>
                </a:rPr>
                <a:t>Establish question and hypothesis.</a:t>
              </a:r>
              <a:endParaRPr lang="en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1159</Words>
  <Application>Microsoft Office PowerPoint</Application>
  <PresentationFormat>On-screen Show (16:9)</PresentationFormat>
  <Paragraphs>117</Paragraphs>
  <Slides>21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Courier New</vt:lpstr>
      <vt:lpstr>Arial</vt:lpstr>
      <vt:lpstr>Twentieth Century</vt:lpstr>
      <vt:lpstr>Varela</vt:lpstr>
      <vt:lpstr>Raleway</vt:lpstr>
      <vt:lpstr>Ragozine template</vt:lpstr>
      <vt:lpstr>Worksheet</vt:lpstr>
      <vt:lpstr>Assessing the Low-Income Housing Tax Credit Using Machine Learning</vt:lpstr>
      <vt:lpstr>Background of the Low-Income Housing Tax Credit</vt:lpstr>
      <vt:lpstr>38,365 </vt:lpstr>
      <vt:lpstr>Criticisms of the Program</vt:lpstr>
      <vt:lpstr>Question:   Does a LIHTC project have a negative impact on the neighborhood, in terms of income growth?</vt:lpstr>
      <vt:lpstr>Data and Visualization</vt:lpstr>
      <vt:lpstr>API</vt:lpstr>
      <vt:lpstr>Data and Visualization</vt:lpstr>
      <vt:lpstr>Model Approach</vt:lpstr>
      <vt:lpstr>Modeling Approach</vt:lpstr>
      <vt:lpstr>Model Run and Results</vt:lpstr>
      <vt:lpstr>Residuals</vt:lpstr>
      <vt:lpstr>Best Variables</vt:lpstr>
      <vt:lpstr>Prediction v Actual</vt:lpstr>
      <vt:lpstr>PowerPoint Presentation</vt:lpstr>
      <vt:lpstr>PowerPoint Presentation</vt:lpstr>
      <vt:lpstr>Results by State</vt:lpstr>
      <vt:lpstr>Data Considerations</vt:lpstr>
      <vt:lpstr>Next Steps</vt:lpstr>
      <vt:lpstr>CREDITS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Dave</dc:creator>
  <cp:lastModifiedBy>Dave</cp:lastModifiedBy>
  <cp:revision>39</cp:revision>
  <dcterms:modified xsi:type="dcterms:W3CDTF">2017-05-04T22:27:38Z</dcterms:modified>
</cp:coreProperties>
</file>